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trictFirstAndLastChars="0" saveSubsetFonts="1" autoCompressPictures="0">
  <p:sldMasterIdLst>
    <p:sldMasterId id="2147484002" r:id="rId1"/>
  </p:sldMasterIdLst>
  <p:notesMasterIdLst>
    <p:notesMasterId r:id="rId11"/>
  </p:notesMasterIdLst>
  <p:handoutMasterIdLst>
    <p:handoutMasterId r:id="rId12"/>
  </p:handoutMasterIdLst>
  <p:sldIdLst>
    <p:sldId id="256" r:id="rId2"/>
    <p:sldId id="286" r:id="rId3"/>
    <p:sldId id="288" r:id="rId4"/>
    <p:sldId id="272" r:id="rId5"/>
    <p:sldId id="270" r:id="rId6"/>
    <p:sldId id="287" r:id="rId7"/>
    <p:sldId id="285" r:id="rId8"/>
    <p:sldId id="289" r:id="rId9"/>
    <p:sldId id="290" r:id="rId10"/>
  </p:sldIdLst>
  <p:sldSz cx="9144000" cy="6858000" type="screen4x3"/>
  <p:notesSz cx="9296400" cy="7010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3600" b="1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3600" b="1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3600" b="1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3600" b="1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3600" b="1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sz="3600" b="1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6pPr>
    <a:lvl7pPr marL="2743200" algn="l" defTabSz="914400" rtl="0" eaLnBrk="1" latinLnBrk="0" hangingPunct="1">
      <a:defRPr sz="3600" b="1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7pPr>
    <a:lvl8pPr marL="3200400" algn="l" defTabSz="914400" rtl="0" eaLnBrk="1" latinLnBrk="0" hangingPunct="1">
      <a:defRPr sz="3600" b="1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8pPr>
    <a:lvl9pPr marL="3657600" algn="l" defTabSz="914400" rtl="0" eaLnBrk="1" latinLnBrk="0" hangingPunct="1">
      <a:defRPr sz="3600" b="1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514AD4B-520A-428A-AC33-73F55A2E10D3}">
          <p14:sldIdLst>
            <p14:sldId id="256"/>
            <p14:sldId id="286"/>
            <p14:sldId id="288"/>
            <p14:sldId id="272"/>
            <p14:sldId id="270"/>
            <p14:sldId id="287"/>
            <p14:sldId id="285"/>
            <p14:sldId id="289"/>
            <p14:sldId id="29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2">
          <p15:clr>
            <a:srgbClr val="A4A3A4"/>
          </p15:clr>
        </p15:guide>
        <p15:guide id="2" orient="horz" pos="804">
          <p15:clr>
            <a:srgbClr val="A4A3A4"/>
          </p15:clr>
        </p15:guide>
        <p15:guide id="3" orient="horz" pos="193">
          <p15:clr>
            <a:srgbClr val="A4A3A4"/>
          </p15:clr>
        </p15:guide>
        <p15:guide id="4" orient="horz" pos="4128">
          <p15:clr>
            <a:srgbClr val="A4A3A4"/>
          </p15:clr>
        </p15:guide>
        <p15:guide id="5" orient="horz" pos="1483">
          <p15:clr>
            <a:srgbClr val="A4A3A4"/>
          </p15:clr>
        </p15:guide>
        <p15:guide id="6" orient="horz" pos="3514">
          <p15:clr>
            <a:srgbClr val="A4A3A4"/>
          </p15:clr>
        </p15:guide>
        <p15:guide id="7" orient="horz" pos="2833">
          <p15:clr>
            <a:srgbClr val="A4A3A4"/>
          </p15:clr>
        </p15:guide>
        <p15:guide id="8" pos="2880">
          <p15:clr>
            <a:srgbClr val="A4A3A4"/>
          </p15:clr>
        </p15:guide>
        <p15:guide id="9" pos="4734">
          <p15:clr>
            <a:srgbClr val="A4A3A4"/>
          </p15:clr>
        </p15:guide>
        <p15:guide id="10" pos="1959">
          <p15:clr>
            <a:srgbClr val="A4A3A4"/>
          </p15:clr>
        </p15:guide>
        <p15:guide id="11" pos="3808">
          <p15:clr>
            <a:srgbClr val="A4A3A4"/>
          </p15:clr>
        </p15:guide>
        <p15:guide id="12" pos="5566">
          <p15:clr>
            <a:srgbClr val="A4A3A4"/>
          </p15:clr>
        </p15:guide>
        <p15:guide id="13" pos="1026">
          <p15:clr>
            <a:srgbClr val="A4A3A4"/>
          </p15:clr>
        </p15:guide>
        <p15:guide id="14" pos="19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208">
          <p15:clr>
            <a:srgbClr val="A4A3A4"/>
          </p15:clr>
        </p15:guide>
        <p15:guide id="2" pos="2928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airamuthu,Vetri Selvi" initials="VS" lastIdx="1" clrIdx="0">
    <p:extLst>
      <p:ext uri="{19B8F6BF-5375-455C-9EA6-DF929625EA0E}">
        <p15:presenceInfo xmlns:p15="http://schemas.microsoft.com/office/powerpoint/2012/main" userId="S-1-5-21-60319325-1160982951-1601773907-492266" providerId="AD"/>
      </p:ext>
    </p:extLst>
  </p:cmAuthor>
  <p:cmAuthor id="2" name="Bhaumik,Aniruddha" initials="B" lastIdx="1" clrIdx="1">
    <p:extLst>
      <p:ext uri="{19B8F6BF-5375-455C-9EA6-DF929625EA0E}">
        <p15:presenceInfo xmlns:p15="http://schemas.microsoft.com/office/powerpoint/2012/main" userId="S-1-5-21-60319325-1160982951-1601773907-29129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D94D2"/>
    <a:srgbClr val="2C6DBA"/>
    <a:srgbClr val="4294D6"/>
    <a:srgbClr val="1A93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 autoAdjust="0"/>
    <p:restoredTop sz="95382" autoAdjust="0"/>
  </p:normalViewPr>
  <p:slideViewPr>
    <p:cSldViewPr snapToGrid="0">
      <p:cViewPr varScale="1">
        <p:scale>
          <a:sx n="91" d="100"/>
          <a:sy n="91" d="100"/>
        </p:scale>
        <p:origin x="1374" y="84"/>
      </p:cViewPr>
      <p:guideLst>
        <p:guide orient="horz" pos="2162"/>
        <p:guide orient="horz" pos="804"/>
        <p:guide orient="horz" pos="193"/>
        <p:guide orient="horz" pos="4128"/>
        <p:guide orient="horz" pos="1483"/>
        <p:guide orient="horz" pos="3514"/>
        <p:guide orient="horz" pos="2833"/>
        <p:guide pos="2880"/>
        <p:guide pos="4734"/>
        <p:guide pos="1959"/>
        <p:guide pos="3808"/>
        <p:guide pos="5566"/>
        <p:guide pos="1026"/>
        <p:guide pos="196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>
        <p:guide orient="horz" pos="2208"/>
        <p:guide pos="292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6-12-08T23:38:46.243" idx="1">
    <p:pos x="1869" y="1536"/>
    <p:text>Parents were concerned about the level of care provided to their baby in NICU care - they felt the baby was bothered a lot</p:text>
    <p:extLst>
      <p:ext uri="{C676402C-5697-4E1C-873F-D02D1690AC5C}">
        <p15:threadingInfo xmlns:p15="http://schemas.microsoft.com/office/powerpoint/2012/main" timeZoneBias="36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6-12-09T07:59:36.507" idx="1">
    <p:pos x="10" y="10"/>
    <p:text/>
    <p:extLst>
      <p:ext uri="{C676402C-5697-4E1C-873F-D02D1690AC5C}">
        <p15:threadingInfo xmlns:p15="http://schemas.microsoft.com/office/powerpoint/2012/main" timeZoneBias="36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9075" cy="3508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265738" y="0"/>
            <a:ext cx="4029075" cy="3508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CAA56D-6859-4EF7-83F5-F26517F8F86A}" type="datetimeFigureOut">
              <a:rPr lang="en-US" smtClean="0"/>
              <a:t>12/9/2016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659563"/>
            <a:ext cx="4029075" cy="3508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265738" y="6659563"/>
            <a:ext cx="4029075" cy="3508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B706CE-DD56-44EB-9C7F-FE3574A5CF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179331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9075" cy="3508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265738" y="0"/>
            <a:ext cx="4029075" cy="3508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A7A732-E016-4A82-A589-F6E10816C5CA}" type="datetimeFigureOut">
              <a:rPr lang="en-US" smtClean="0"/>
              <a:t>12/9/2016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071813" y="876300"/>
            <a:ext cx="3152775" cy="23653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30275" y="3373438"/>
            <a:ext cx="7435850" cy="276066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659563"/>
            <a:ext cx="4029075" cy="3508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265738" y="6659563"/>
            <a:ext cx="4029075" cy="3508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FD62D3-BB65-47B7-B482-3500296D89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419241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- n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/>
          <p:cNvPicPr preferRelativeResize="0"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96" b="970"/>
          <a:stretch/>
        </p:blipFill>
        <p:spPr bwMode="auto">
          <a:xfrm>
            <a:off x="1" y="-4953"/>
            <a:ext cx="9144000" cy="6903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311150" y="5300253"/>
            <a:ext cx="5548313" cy="41716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311150" y="5728918"/>
            <a:ext cx="5548313" cy="2872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i="1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/>
              <a:t>Presenter Title</a:t>
            </a:r>
          </a:p>
        </p:txBody>
      </p:sp>
      <p:sp>
        <p:nvSpPr>
          <p:cNvPr id="9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311150" y="6359333"/>
            <a:ext cx="5548313" cy="28725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 i="0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3" name="Rectangle 7"/>
          <p:cNvSpPr>
            <a:spLocks/>
          </p:cNvSpPr>
          <p:nvPr/>
        </p:nvSpPr>
        <p:spPr bwMode="auto">
          <a:xfrm>
            <a:off x="1" y="2252755"/>
            <a:ext cx="9144000" cy="236563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43608" tIns="21804" rIns="43608" bIns="21804" anchor="ctr"/>
          <a:lstStyle/>
          <a:p>
            <a:pPr algn="ctr" defTabSz="215900"/>
            <a:endParaRPr lang="en-US" sz="1800" dirty="0">
              <a:solidFill>
                <a:srgbClr val="FFFFFF"/>
              </a:solidFill>
              <a:latin typeface="Franklin Gothic Book" pitchFamily="34" charset="0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9507" y="3143707"/>
            <a:ext cx="2412800" cy="594530"/>
          </a:xfrm>
          <a:prstGeom prst="rect">
            <a:avLst/>
          </a:prstGeom>
        </p:spPr>
      </p:pic>
      <p:sp>
        <p:nvSpPr>
          <p:cNvPr id="12" name="Parallelogram 11"/>
          <p:cNvSpPr/>
          <p:nvPr userDrawn="1"/>
        </p:nvSpPr>
        <p:spPr bwMode="auto">
          <a:xfrm>
            <a:off x="-4016" y="2250764"/>
            <a:ext cx="6291434" cy="2367666"/>
          </a:xfrm>
          <a:custGeom>
            <a:avLst/>
            <a:gdLst>
              <a:gd name="connsiteX0" fmla="*/ 0 w 7110584"/>
              <a:gd name="connsiteY0" fmla="*/ 2367666 h 2367666"/>
              <a:gd name="connsiteX1" fmla="*/ 775198 w 7110584"/>
              <a:gd name="connsiteY1" fmla="*/ 0 h 2367666"/>
              <a:gd name="connsiteX2" fmla="*/ 7110584 w 7110584"/>
              <a:gd name="connsiteY2" fmla="*/ 0 h 2367666"/>
              <a:gd name="connsiteX3" fmla="*/ 6335386 w 7110584"/>
              <a:gd name="connsiteY3" fmla="*/ 2367666 h 2367666"/>
              <a:gd name="connsiteX4" fmla="*/ 0 w 7110584"/>
              <a:gd name="connsiteY4" fmla="*/ 2367666 h 2367666"/>
              <a:gd name="connsiteX0" fmla="*/ 0 w 7110584"/>
              <a:gd name="connsiteY0" fmla="*/ 2367666 h 2367666"/>
              <a:gd name="connsiteX1" fmla="*/ 820442 w 7110584"/>
              <a:gd name="connsiteY1" fmla="*/ 0 h 2367666"/>
              <a:gd name="connsiteX2" fmla="*/ 7110584 w 7110584"/>
              <a:gd name="connsiteY2" fmla="*/ 0 h 2367666"/>
              <a:gd name="connsiteX3" fmla="*/ 6335386 w 7110584"/>
              <a:gd name="connsiteY3" fmla="*/ 2367666 h 2367666"/>
              <a:gd name="connsiteX4" fmla="*/ 0 w 7110584"/>
              <a:gd name="connsiteY4" fmla="*/ 2367666 h 2367666"/>
              <a:gd name="connsiteX0" fmla="*/ 0 w 6291434"/>
              <a:gd name="connsiteY0" fmla="*/ 2367666 h 2367666"/>
              <a:gd name="connsiteX1" fmla="*/ 1292 w 6291434"/>
              <a:gd name="connsiteY1" fmla="*/ 0 h 2367666"/>
              <a:gd name="connsiteX2" fmla="*/ 6291434 w 6291434"/>
              <a:gd name="connsiteY2" fmla="*/ 0 h 2367666"/>
              <a:gd name="connsiteX3" fmla="*/ 5516236 w 6291434"/>
              <a:gd name="connsiteY3" fmla="*/ 2367666 h 2367666"/>
              <a:gd name="connsiteX4" fmla="*/ 0 w 6291434"/>
              <a:gd name="connsiteY4" fmla="*/ 2367666 h 2367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1434" h="2367666">
                <a:moveTo>
                  <a:pt x="0" y="2367666"/>
                </a:moveTo>
                <a:cubicBezTo>
                  <a:pt x="431" y="1578444"/>
                  <a:pt x="861" y="789222"/>
                  <a:pt x="1292" y="0"/>
                </a:cubicBezTo>
                <a:lnTo>
                  <a:pt x="6291434" y="0"/>
                </a:lnTo>
                <a:lnTo>
                  <a:pt x="5516236" y="2367666"/>
                </a:lnTo>
                <a:lnTo>
                  <a:pt x="0" y="2367666"/>
                </a:lnTo>
                <a:close/>
              </a:path>
            </a:pathLst>
          </a:cu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66713" marR="0" indent="-366713" algn="ctr" defTabSz="976313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140000"/>
              <a:buFontTx/>
              <a:buNone/>
              <a:tabLst/>
            </a:pPr>
            <a:endParaRPr kumimoji="0" lang="en-US" sz="3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" name="Title 3"/>
          <p:cNvSpPr>
            <a:spLocks noGrp="1"/>
          </p:cNvSpPr>
          <p:nvPr userDrawn="1">
            <p:ph type="title"/>
          </p:nvPr>
        </p:nvSpPr>
        <p:spPr>
          <a:xfrm>
            <a:off x="311150" y="2259016"/>
            <a:ext cx="4835779" cy="2370667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44872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BRNDEXP 3.0  ©  Cerner Corporation.  All rights reserved.  </a:t>
            </a:r>
          </a:p>
          <a:p>
            <a:pPr algn="l"/>
            <a:r>
              <a:rPr lang="en-US" dirty="0"/>
              <a:t>This document contains Cerner confidential and/or proprietary information belonging to Cerner Corporation and/or its related affiliates which may not be reproduced or transmitted in any form or by any means without the express written consent of Cerner.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1F8F497-5311-4FE6-8037-E08A3EC20500}" type="slidenum">
              <a:rPr lang="en-US" smtClean="0"/>
              <a:t>‹#›</a:t>
            </a:fld>
            <a:endParaRPr lang="en-US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311150" y="1280160"/>
            <a:ext cx="3941762" cy="2332616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4"/>
          </p:nvPr>
        </p:nvSpPr>
        <p:spPr>
          <a:xfrm>
            <a:off x="4474278" y="1279525"/>
            <a:ext cx="3734993" cy="4772025"/>
          </a:xfrm>
        </p:spPr>
        <p:txBody>
          <a:bodyPr/>
          <a:lstStyle>
            <a:lvl1pPr marL="320040" indent="-320040">
              <a:defRPr sz="2400"/>
            </a:lvl1pPr>
            <a:lvl2pPr>
              <a:defRPr sz="2200"/>
            </a:lvl2pPr>
            <a:lvl3pPr>
              <a:defRPr sz="2000"/>
            </a:lvl3pPr>
            <a:lvl5pPr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5"/>
          </p:nvPr>
        </p:nvSpPr>
        <p:spPr>
          <a:xfrm>
            <a:off x="311150" y="3718934"/>
            <a:ext cx="3941762" cy="2332616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74732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a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6"/>
          <p:cNvPicPr preferRelativeResize="0">
            <a:picLocks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96" b="970"/>
          <a:stretch/>
        </p:blipFill>
        <p:spPr bwMode="auto">
          <a:xfrm>
            <a:off x="1" y="-4952"/>
            <a:ext cx="9147599" cy="6903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301919" y="2845967"/>
            <a:ext cx="1498372" cy="2041732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sz="20000" b="0" cap="none" spc="0" dirty="0">
                <a:ln>
                  <a:noFill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”</a:t>
            </a:r>
            <a:endParaRPr lang="en-US" sz="20000" b="0" cap="none" spc="0" dirty="0">
              <a:ln>
                <a:noFill/>
              </a:ln>
              <a:solidFill>
                <a:schemeClr val="accent1">
                  <a:lumMod val="40000"/>
                  <a:lumOff val="60000"/>
                </a:schemeClr>
              </a:solidFill>
              <a:effectLst/>
              <a:latin typeface="+mn-lt"/>
              <a:ea typeface="ＭＳ Ｐゴシック" charset="0"/>
              <a:cs typeface="Franklin Gothic Book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35075" y="947414"/>
            <a:ext cx="1473200" cy="2142907"/>
          </a:xfrm>
          <a:prstGeom prst="rect">
            <a:avLst/>
          </a:prstGeom>
          <a:ln>
            <a:noFill/>
          </a:ln>
          <a:effectLst/>
        </p:spPr>
        <p:txBody>
          <a:bodyPr/>
          <a:lstStyle/>
          <a:p>
            <a:pPr>
              <a:defRPr/>
            </a:pPr>
            <a:r>
              <a:rPr lang="en-US" sz="20000" b="0" cap="none" spc="0" dirty="0">
                <a:ln>
                  <a:noFill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“</a:t>
            </a:r>
            <a:endParaRPr lang="en-US" sz="20000" b="0" cap="none" spc="0" dirty="0">
              <a:ln>
                <a:noFill/>
              </a:ln>
              <a:solidFill>
                <a:schemeClr val="accent1">
                  <a:lumMod val="40000"/>
                  <a:lumOff val="60000"/>
                </a:schemeClr>
              </a:solidFill>
              <a:effectLst/>
              <a:latin typeface="+mn-lt"/>
              <a:ea typeface="ＭＳ Ｐゴシック" charset="0"/>
              <a:cs typeface="Franklin Gothic Book"/>
            </a:endParaRPr>
          </a:p>
        </p:txBody>
      </p:sp>
      <p:sp>
        <p:nvSpPr>
          <p:cNvPr id="7" name="Text Placeholder 8" title="A quotation can be used in this area"/>
          <p:cNvSpPr>
            <a:spLocks noGrp="1"/>
          </p:cNvSpPr>
          <p:nvPr>
            <p:ph type="body" sz="quarter" idx="10" hasCustomPrompt="1"/>
          </p:nvPr>
        </p:nvSpPr>
        <p:spPr>
          <a:xfrm>
            <a:off x="1754186" y="1969705"/>
            <a:ext cx="5635625" cy="18716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Put your quote in here</a:t>
            </a:r>
          </a:p>
        </p:txBody>
      </p:sp>
      <p:sp>
        <p:nvSpPr>
          <p:cNvPr id="8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3870618" y="4419881"/>
            <a:ext cx="3519193" cy="2977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2000" i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</a:p>
        </p:txBody>
      </p:sp>
      <p:sp>
        <p:nvSpPr>
          <p:cNvPr id="9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3877638" y="5080517"/>
            <a:ext cx="3519193" cy="29774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r">
              <a:buNone/>
              <a:defRPr lang="en-US" sz="1400" i="1" baseline="0" dirty="0">
                <a:solidFill>
                  <a:schemeClr val="bg1"/>
                </a:solidFill>
                <a:latin typeface="Arial" pitchFamily="34" charset="0"/>
                <a:ea typeface="ＭＳ Ｐゴシック" pitchFamily="-112" charset="-128"/>
                <a:cs typeface="Arial" pitchFamily="34" charset="0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80000"/>
              </a:lnSpc>
              <a:spcBef>
                <a:spcPts val="1400"/>
              </a:spcBef>
              <a:spcAft>
                <a:spcPct val="0"/>
              </a:spcAft>
              <a:buClr>
                <a:srgbClr val="3294D3"/>
              </a:buClr>
              <a:buSzPct val="130000"/>
              <a:buFont typeface="Wingdings" pitchFamily="2" charset="2"/>
              <a:buNone/>
              <a:tabLst/>
            </a:pPr>
            <a:r>
              <a:rPr lang="en-US" dirty="0"/>
              <a:t>Organization here</a:t>
            </a: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3873321" y="4774552"/>
            <a:ext cx="3519193" cy="29774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r">
              <a:buNone/>
              <a:defRPr lang="en-US" sz="1400" i="1" baseline="0" dirty="0">
                <a:solidFill>
                  <a:schemeClr val="bg1"/>
                </a:solidFill>
                <a:latin typeface="Arial" pitchFamily="34" charset="0"/>
                <a:ea typeface="ＭＳ Ｐゴシック" pitchFamily="-112" charset="-128"/>
                <a:cs typeface="Arial" pitchFamily="34" charset="0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80000"/>
              </a:lnSpc>
              <a:spcBef>
                <a:spcPts val="1400"/>
              </a:spcBef>
              <a:spcAft>
                <a:spcPct val="0"/>
              </a:spcAft>
              <a:buClr>
                <a:srgbClr val="3294D3"/>
              </a:buClr>
              <a:buSzPct val="130000"/>
              <a:buFont typeface="Wingdings" pitchFamily="2" charset="2"/>
              <a:buNone/>
              <a:tabLst/>
            </a:pPr>
            <a:r>
              <a:rPr lang="en-US" dirty="0"/>
              <a:t>Title here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fld id="{71F8F497-5311-4FE6-8037-E08A3EC2050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72700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a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6"/>
          <p:cNvPicPr preferRelativeResize="0">
            <a:picLocks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96" b="970"/>
          <a:stretch/>
        </p:blipFill>
        <p:spPr bwMode="auto">
          <a:xfrm>
            <a:off x="1" y="-4952"/>
            <a:ext cx="9144000" cy="6903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</a:lstStyle>
          <a:p>
            <a:fld id="{71F8F497-5311-4FE6-8037-E08A3EC2050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TextBox 18"/>
          <p:cNvSpPr txBox="1"/>
          <p:nvPr userDrawn="1"/>
        </p:nvSpPr>
        <p:spPr>
          <a:xfrm>
            <a:off x="7301919" y="2845967"/>
            <a:ext cx="1498372" cy="2041732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sz="20000" b="0" cap="none" spc="0" dirty="0">
                <a:ln>
                  <a:noFill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”</a:t>
            </a:r>
            <a:endParaRPr lang="en-US" sz="20000" b="0" cap="none" spc="0" dirty="0">
              <a:ln>
                <a:noFill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+mn-lt"/>
              <a:ea typeface="ＭＳ Ｐゴシック" charset="0"/>
              <a:cs typeface="Franklin Gothic Book"/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835075" y="947414"/>
            <a:ext cx="1473200" cy="2142907"/>
          </a:xfrm>
          <a:prstGeom prst="rect">
            <a:avLst/>
          </a:prstGeom>
          <a:ln>
            <a:noFill/>
          </a:ln>
          <a:effectLst/>
        </p:spPr>
        <p:txBody>
          <a:bodyPr/>
          <a:lstStyle/>
          <a:p>
            <a:pPr>
              <a:defRPr/>
            </a:pPr>
            <a:r>
              <a:rPr lang="en-US" sz="20000" b="0" cap="none" spc="0" dirty="0">
                <a:ln>
                  <a:noFill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“</a:t>
            </a:r>
            <a:endParaRPr lang="en-US" sz="20000" b="0" cap="none" spc="0" dirty="0">
              <a:ln>
                <a:noFill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+mn-lt"/>
              <a:ea typeface="ＭＳ Ｐゴシック" charset="0"/>
              <a:cs typeface="Franklin Gothic Book"/>
            </a:endParaRPr>
          </a:p>
        </p:txBody>
      </p:sp>
      <p:sp>
        <p:nvSpPr>
          <p:cNvPr id="21" name="Text Placeholder 8" title="A quotation can be used in this area"/>
          <p:cNvSpPr>
            <a:spLocks noGrp="1"/>
          </p:cNvSpPr>
          <p:nvPr>
            <p:ph type="body" sz="quarter" idx="10" hasCustomPrompt="1"/>
          </p:nvPr>
        </p:nvSpPr>
        <p:spPr>
          <a:xfrm>
            <a:off x="1754186" y="1969705"/>
            <a:ext cx="5635625" cy="18716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Put your quote in here</a:t>
            </a:r>
          </a:p>
        </p:txBody>
      </p:sp>
      <p:sp>
        <p:nvSpPr>
          <p:cNvPr id="22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3870618" y="4419881"/>
            <a:ext cx="3519193" cy="2977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2000" i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</a:p>
        </p:txBody>
      </p:sp>
      <p:sp>
        <p:nvSpPr>
          <p:cNvPr id="23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3877638" y="5080517"/>
            <a:ext cx="3519193" cy="29774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r">
              <a:buNone/>
              <a:defRPr lang="en-US" sz="1400" i="1" baseline="0" dirty="0">
                <a:solidFill>
                  <a:schemeClr val="bg1"/>
                </a:solidFill>
                <a:latin typeface="Arial" pitchFamily="34" charset="0"/>
                <a:ea typeface="ＭＳ Ｐゴシック" pitchFamily="-112" charset="-128"/>
                <a:cs typeface="Arial" pitchFamily="34" charset="0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80000"/>
              </a:lnSpc>
              <a:spcBef>
                <a:spcPts val="1400"/>
              </a:spcBef>
              <a:spcAft>
                <a:spcPct val="0"/>
              </a:spcAft>
              <a:buClr>
                <a:srgbClr val="3294D3"/>
              </a:buClr>
              <a:buSzPct val="130000"/>
              <a:buFont typeface="Wingdings" pitchFamily="2" charset="2"/>
              <a:buNone/>
              <a:tabLst/>
            </a:pPr>
            <a:r>
              <a:rPr lang="en-US" dirty="0"/>
              <a:t>Organization here</a:t>
            </a:r>
          </a:p>
        </p:txBody>
      </p:sp>
      <p:sp>
        <p:nvSpPr>
          <p:cNvPr id="24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3873321" y="4774552"/>
            <a:ext cx="3519193" cy="29774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r">
              <a:buNone/>
              <a:defRPr lang="en-US" sz="1400" i="1" baseline="0" dirty="0">
                <a:solidFill>
                  <a:schemeClr val="bg1"/>
                </a:solidFill>
                <a:latin typeface="Arial" pitchFamily="34" charset="0"/>
                <a:ea typeface="ＭＳ Ｐゴシック" pitchFamily="-112" charset="-128"/>
                <a:cs typeface="Arial" pitchFamily="34" charset="0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80000"/>
              </a:lnSpc>
              <a:spcBef>
                <a:spcPts val="1400"/>
              </a:spcBef>
              <a:spcAft>
                <a:spcPct val="0"/>
              </a:spcAft>
              <a:buClr>
                <a:srgbClr val="3294D3"/>
              </a:buClr>
              <a:buSzPct val="130000"/>
              <a:buFont typeface="Wingdings" pitchFamily="2" charset="2"/>
              <a:buNone/>
              <a:tabLst/>
            </a:pPr>
            <a:r>
              <a:rPr lang="en-US" dirty="0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33769117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ati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14"/>
          <p:cNvGrpSpPr>
            <a:grpSpLocks/>
          </p:cNvGrpSpPr>
          <p:nvPr/>
        </p:nvGrpSpPr>
        <p:grpSpPr bwMode="auto">
          <a:xfrm>
            <a:off x="0" y="4343400"/>
            <a:ext cx="5259388" cy="2087563"/>
            <a:chOff x="-422728" y="4800600"/>
            <a:chExt cx="5805606" cy="1695965"/>
          </a:xfrm>
        </p:grpSpPr>
        <p:pic>
          <p:nvPicPr>
            <p:cNvPr id="4" name="Picture 15" descr="angle_bar.png" hidden="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422728" y="4800600"/>
              <a:ext cx="5796910" cy="16945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" name="Picture 16" descr="angle_bar.png" hidden="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414032" y="4801990"/>
              <a:ext cx="5796910" cy="16945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8" name="Slide Number Placeholder 7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1F8F497-5311-4FE6-8037-E08A3EC20500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 userDrawn="1"/>
        </p:nvSpPr>
        <p:spPr>
          <a:xfrm>
            <a:off x="7301919" y="2845967"/>
            <a:ext cx="1498372" cy="2041732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sz="20000" b="0" cap="none" spc="0" dirty="0">
                <a:ln>
                  <a:noFill/>
                </a:ln>
                <a:solidFill>
                  <a:schemeClr val="tx1">
                    <a:lumMod val="40000"/>
                    <a:lumOff val="60000"/>
                  </a:schemeClr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”</a:t>
            </a:r>
            <a:endParaRPr lang="en-US" sz="20000" b="0" cap="none" spc="0" dirty="0">
              <a:ln>
                <a:noFill/>
              </a:ln>
              <a:solidFill>
                <a:schemeClr val="tx1">
                  <a:lumMod val="40000"/>
                  <a:lumOff val="60000"/>
                </a:schemeClr>
              </a:solidFill>
              <a:effectLst/>
              <a:latin typeface="+mn-lt"/>
              <a:ea typeface="ＭＳ Ｐゴシック" charset="0"/>
              <a:cs typeface="Franklin Gothic Book"/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835075" y="947414"/>
            <a:ext cx="1473200" cy="2142907"/>
          </a:xfrm>
          <a:prstGeom prst="rect">
            <a:avLst/>
          </a:prstGeom>
          <a:ln>
            <a:noFill/>
          </a:ln>
          <a:effectLst/>
        </p:spPr>
        <p:txBody>
          <a:bodyPr/>
          <a:lstStyle/>
          <a:p>
            <a:pPr>
              <a:defRPr/>
            </a:pPr>
            <a:r>
              <a:rPr lang="en-US" sz="20000" b="0" cap="none" spc="0" dirty="0">
                <a:ln>
                  <a:noFill/>
                </a:ln>
                <a:solidFill>
                  <a:schemeClr val="tx1">
                    <a:lumMod val="40000"/>
                    <a:lumOff val="60000"/>
                  </a:schemeClr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“</a:t>
            </a:r>
            <a:endParaRPr lang="en-US" sz="20000" b="0" cap="none" spc="0" dirty="0">
              <a:ln>
                <a:noFill/>
              </a:ln>
              <a:solidFill>
                <a:schemeClr val="tx1">
                  <a:lumMod val="40000"/>
                  <a:lumOff val="60000"/>
                </a:schemeClr>
              </a:solidFill>
              <a:effectLst/>
              <a:latin typeface="+mn-lt"/>
              <a:ea typeface="ＭＳ Ｐゴシック" charset="0"/>
              <a:cs typeface="Franklin Gothic Book"/>
            </a:endParaRPr>
          </a:p>
        </p:txBody>
      </p:sp>
      <p:sp>
        <p:nvSpPr>
          <p:cNvPr id="16" name="Text Placeholder 8" title="A quotation can be used in this area"/>
          <p:cNvSpPr>
            <a:spLocks noGrp="1"/>
          </p:cNvSpPr>
          <p:nvPr>
            <p:ph type="body" sz="quarter" idx="10" hasCustomPrompt="1"/>
          </p:nvPr>
        </p:nvSpPr>
        <p:spPr>
          <a:xfrm>
            <a:off x="1754186" y="1969705"/>
            <a:ext cx="5635625" cy="18716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Put your quote in here</a:t>
            </a:r>
          </a:p>
        </p:txBody>
      </p:sp>
      <p:sp>
        <p:nvSpPr>
          <p:cNvPr id="17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3870618" y="4419881"/>
            <a:ext cx="3519193" cy="2977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2000" i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/>
              <a:t>Name here</a:t>
            </a:r>
          </a:p>
        </p:txBody>
      </p:sp>
      <p:sp>
        <p:nvSpPr>
          <p:cNvPr id="18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3877638" y="5080517"/>
            <a:ext cx="3519193" cy="29774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r">
              <a:buNone/>
              <a:defRPr lang="en-US" sz="1400" i="1" baseline="0" dirty="0">
                <a:solidFill>
                  <a:schemeClr val="tx1"/>
                </a:solidFill>
                <a:latin typeface="Arial" pitchFamily="34" charset="0"/>
                <a:ea typeface="ＭＳ Ｐゴシック" pitchFamily="-112" charset="-128"/>
                <a:cs typeface="Arial" pitchFamily="34" charset="0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80000"/>
              </a:lnSpc>
              <a:spcBef>
                <a:spcPts val="1400"/>
              </a:spcBef>
              <a:spcAft>
                <a:spcPct val="0"/>
              </a:spcAft>
              <a:buClr>
                <a:srgbClr val="3294D3"/>
              </a:buClr>
              <a:buSzPct val="130000"/>
              <a:buFont typeface="Wingdings" pitchFamily="2" charset="2"/>
              <a:buNone/>
              <a:tabLst/>
            </a:pPr>
            <a:r>
              <a:rPr lang="en-US" dirty="0"/>
              <a:t>Organization here</a:t>
            </a:r>
          </a:p>
        </p:txBody>
      </p:sp>
      <p:sp>
        <p:nvSpPr>
          <p:cNvPr id="19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3873321" y="4774552"/>
            <a:ext cx="3519193" cy="29774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r">
              <a:buNone/>
              <a:defRPr lang="en-US" sz="1400" i="1" baseline="0" dirty="0">
                <a:solidFill>
                  <a:schemeClr val="tx1"/>
                </a:solidFill>
                <a:latin typeface="Arial" pitchFamily="34" charset="0"/>
                <a:ea typeface="ＭＳ Ｐゴシック" pitchFamily="-112" charset="-128"/>
                <a:cs typeface="Arial" pitchFamily="34" charset="0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80000"/>
              </a:lnSpc>
              <a:spcBef>
                <a:spcPts val="1400"/>
              </a:spcBef>
              <a:spcAft>
                <a:spcPct val="0"/>
              </a:spcAft>
              <a:buClr>
                <a:srgbClr val="3294D3"/>
              </a:buClr>
              <a:buSzPct val="130000"/>
              <a:buFont typeface="Wingdings" pitchFamily="2" charset="2"/>
              <a:buNone/>
              <a:tabLst/>
            </a:pPr>
            <a:r>
              <a:rPr lang="en-US" dirty="0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41547877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algn="l">
              <a:defRPr lang="en-US" dirty="0" smtClean="0"/>
            </a:lvl1pPr>
          </a:lstStyle>
          <a:p>
            <a:r>
              <a:rPr lang="en-US" dirty="0"/>
              <a:t>BRNDEXP 3.0  ©  Cerner Corporation.  All rights reserved.  </a:t>
            </a:r>
          </a:p>
          <a:p>
            <a:r>
              <a:rPr lang="en-US" dirty="0"/>
              <a:t>This document contains Cerner confidential and/or proprietary information belonging to Cerner Corporation and/or its related affiliates which may not be reproduced or transmitted in any form or by any means without the express written consent of Cerner.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1F8F497-5311-4FE6-8037-E08A3EC205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6782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- on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-9524" y="1426872"/>
            <a:ext cx="9153524" cy="3070517"/>
            <a:chOff x="-9524" y="1426872"/>
            <a:chExt cx="9153524" cy="3070517"/>
          </a:xfrm>
        </p:grpSpPr>
        <p:pic>
          <p:nvPicPr>
            <p:cNvPr id="2" name="Picture 1" descr="FAN9016905.JPG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041711" y="1466071"/>
              <a:ext cx="4102289" cy="2734859"/>
            </a:xfrm>
            <a:prstGeom prst="rect">
              <a:avLst/>
            </a:prstGeom>
          </p:spPr>
        </p:pic>
        <p:grpSp>
          <p:nvGrpSpPr>
            <p:cNvPr id="10" name="Group 9"/>
            <p:cNvGrpSpPr/>
            <p:nvPr userDrawn="1"/>
          </p:nvGrpSpPr>
          <p:grpSpPr>
            <a:xfrm>
              <a:off x="-8597" y="1426872"/>
              <a:ext cx="6234000" cy="2853743"/>
              <a:chOff x="-8597" y="1426872"/>
              <a:chExt cx="6234000" cy="2853743"/>
            </a:xfrm>
          </p:grpSpPr>
          <p:sp>
            <p:nvSpPr>
              <p:cNvPr id="23" name="Parallelogram 22"/>
              <p:cNvSpPr/>
              <p:nvPr userDrawn="1"/>
            </p:nvSpPr>
            <p:spPr bwMode="auto">
              <a:xfrm>
                <a:off x="-8597" y="1426872"/>
                <a:ext cx="6234000" cy="2853743"/>
              </a:xfrm>
              <a:custGeom>
                <a:avLst/>
                <a:gdLst>
                  <a:gd name="connsiteX0" fmla="*/ 0 w 7305563"/>
                  <a:gd name="connsiteY0" fmla="*/ 2853743 h 2853743"/>
                  <a:gd name="connsiteX1" fmla="*/ 934344 w 7305563"/>
                  <a:gd name="connsiteY1" fmla="*/ 0 h 2853743"/>
                  <a:gd name="connsiteX2" fmla="*/ 7305563 w 7305563"/>
                  <a:gd name="connsiteY2" fmla="*/ 0 h 2853743"/>
                  <a:gd name="connsiteX3" fmla="*/ 6371219 w 7305563"/>
                  <a:gd name="connsiteY3" fmla="*/ 2853743 h 2853743"/>
                  <a:gd name="connsiteX4" fmla="*/ 0 w 7305563"/>
                  <a:gd name="connsiteY4" fmla="*/ 2853743 h 2853743"/>
                  <a:gd name="connsiteX0" fmla="*/ 137219 w 6371219"/>
                  <a:gd name="connsiteY0" fmla="*/ 2853743 h 2853743"/>
                  <a:gd name="connsiteX1" fmla="*/ 0 w 6371219"/>
                  <a:gd name="connsiteY1" fmla="*/ 0 h 2853743"/>
                  <a:gd name="connsiteX2" fmla="*/ 6371219 w 6371219"/>
                  <a:gd name="connsiteY2" fmla="*/ 0 h 2853743"/>
                  <a:gd name="connsiteX3" fmla="*/ 5436875 w 6371219"/>
                  <a:gd name="connsiteY3" fmla="*/ 2853743 h 2853743"/>
                  <a:gd name="connsiteX4" fmla="*/ 137219 w 6371219"/>
                  <a:gd name="connsiteY4" fmla="*/ 2853743 h 2853743"/>
                  <a:gd name="connsiteX0" fmla="*/ 0 w 6234000"/>
                  <a:gd name="connsiteY0" fmla="*/ 2853743 h 2853743"/>
                  <a:gd name="connsiteX1" fmla="*/ 3275 w 6234000"/>
                  <a:gd name="connsiteY1" fmla="*/ 0 h 2853743"/>
                  <a:gd name="connsiteX2" fmla="*/ 6234000 w 6234000"/>
                  <a:gd name="connsiteY2" fmla="*/ 0 h 2853743"/>
                  <a:gd name="connsiteX3" fmla="*/ 5299656 w 6234000"/>
                  <a:gd name="connsiteY3" fmla="*/ 2853743 h 2853743"/>
                  <a:gd name="connsiteX4" fmla="*/ 0 w 6234000"/>
                  <a:gd name="connsiteY4" fmla="*/ 2853743 h 28537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234000" h="2853743">
                    <a:moveTo>
                      <a:pt x="0" y="2853743"/>
                    </a:moveTo>
                    <a:cubicBezTo>
                      <a:pt x="1092" y="1902495"/>
                      <a:pt x="2183" y="951248"/>
                      <a:pt x="3275" y="0"/>
                    </a:cubicBezTo>
                    <a:lnTo>
                      <a:pt x="6234000" y="0"/>
                    </a:lnTo>
                    <a:lnTo>
                      <a:pt x="5299656" y="2853743"/>
                    </a:lnTo>
                    <a:lnTo>
                      <a:pt x="0" y="2853743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366713" marR="0" indent="-366713" algn="ctr" defTabSz="976313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Pct val="140000"/>
                  <a:buFontTx/>
                  <a:buNone/>
                  <a:tabLst/>
                </a:pPr>
                <a:endParaRPr lang="en-US"/>
              </a:p>
            </p:txBody>
          </p:sp>
          <p:sp>
            <p:nvSpPr>
              <p:cNvPr id="22" name="Parallelogram 21"/>
              <p:cNvSpPr/>
              <p:nvPr userDrawn="1"/>
            </p:nvSpPr>
            <p:spPr bwMode="auto">
              <a:xfrm>
                <a:off x="-7316" y="1469926"/>
                <a:ext cx="6052516" cy="2724249"/>
              </a:xfrm>
              <a:custGeom>
                <a:avLst/>
                <a:gdLst>
                  <a:gd name="connsiteX0" fmla="*/ 0 w 6974060"/>
                  <a:gd name="connsiteY0" fmla="*/ 2724249 h 2724249"/>
                  <a:gd name="connsiteX1" fmla="*/ 891946 w 6974060"/>
                  <a:gd name="connsiteY1" fmla="*/ 0 h 2724249"/>
                  <a:gd name="connsiteX2" fmla="*/ 6974060 w 6974060"/>
                  <a:gd name="connsiteY2" fmla="*/ 0 h 2724249"/>
                  <a:gd name="connsiteX3" fmla="*/ 6082114 w 6974060"/>
                  <a:gd name="connsiteY3" fmla="*/ 2724249 h 2724249"/>
                  <a:gd name="connsiteX4" fmla="*/ 0 w 6974060"/>
                  <a:gd name="connsiteY4" fmla="*/ 2724249 h 2724249"/>
                  <a:gd name="connsiteX0" fmla="*/ 0 w 6974060"/>
                  <a:gd name="connsiteY0" fmla="*/ 2724249 h 2724249"/>
                  <a:gd name="connsiteX1" fmla="*/ 922902 w 6974060"/>
                  <a:gd name="connsiteY1" fmla="*/ 0 h 2724249"/>
                  <a:gd name="connsiteX2" fmla="*/ 6974060 w 6974060"/>
                  <a:gd name="connsiteY2" fmla="*/ 0 h 2724249"/>
                  <a:gd name="connsiteX3" fmla="*/ 6082114 w 6974060"/>
                  <a:gd name="connsiteY3" fmla="*/ 2724249 h 2724249"/>
                  <a:gd name="connsiteX4" fmla="*/ 0 w 6974060"/>
                  <a:gd name="connsiteY4" fmla="*/ 2724249 h 2724249"/>
                  <a:gd name="connsiteX0" fmla="*/ 0 w 6052516"/>
                  <a:gd name="connsiteY0" fmla="*/ 2724249 h 2724249"/>
                  <a:gd name="connsiteX1" fmla="*/ 1358 w 6052516"/>
                  <a:gd name="connsiteY1" fmla="*/ 0 h 2724249"/>
                  <a:gd name="connsiteX2" fmla="*/ 6052516 w 6052516"/>
                  <a:gd name="connsiteY2" fmla="*/ 0 h 2724249"/>
                  <a:gd name="connsiteX3" fmla="*/ 5160570 w 6052516"/>
                  <a:gd name="connsiteY3" fmla="*/ 2724249 h 2724249"/>
                  <a:gd name="connsiteX4" fmla="*/ 0 w 6052516"/>
                  <a:gd name="connsiteY4" fmla="*/ 2724249 h 2724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052516" h="2724249">
                    <a:moveTo>
                      <a:pt x="0" y="2724249"/>
                    </a:moveTo>
                    <a:cubicBezTo>
                      <a:pt x="453" y="1816166"/>
                      <a:pt x="905" y="908083"/>
                      <a:pt x="1358" y="0"/>
                    </a:cubicBezTo>
                    <a:lnTo>
                      <a:pt x="6052516" y="0"/>
                    </a:lnTo>
                    <a:lnTo>
                      <a:pt x="5160570" y="2724249"/>
                    </a:lnTo>
                    <a:lnTo>
                      <a:pt x="0" y="2724249"/>
                    </a:lnTo>
                    <a:close/>
                  </a:path>
                </a:pathLst>
              </a:custGeom>
              <a:solidFill>
                <a:srgbClr val="0D94D2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366713" marR="0" indent="-366713" algn="ctr" defTabSz="976313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Pct val="140000"/>
                  <a:buFontTx/>
                  <a:buNone/>
                  <a:tabLst/>
                </a:pPr>
                <a:endParaRPr kumimoji="0" lang="en-US" sz="36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sp>
          <p:nvSpPr>
            <p:cNvPr id="25" name="Parallelogram 24"/>
            <p:cNvSpPr/>
            <p:nvPr userDrawn="1"/>
          </p:nvSpPr>
          <p:spPr bwMode="auto">
            <a:xfrm>
              <a:off x="-9524" y="3808793"/>
              <a:ext cx="4579143" cy="688596"/>
            </a:xfrm>
            <a:custGeom>
              <a:avLst/>
              <a:gdLst>
                <a:gd name="connsiteX0" fmla="*/ 0 w 4800600"/>
                <a:gd name="connsiteY0" fmla="*/ 688596 h 688596"/>
                <a:gd name="connsiteX1" fmla="*/ 225453 w 4800600"/>
                <a:gd name="connsiteY1" fmla="*/ 0 h 688596"/>
                <a:gd name="connsiteX2" fmla="*/ 4800600 w 4800600"/>
                <a:gd name="connsiteY2" fmla="*/ 0 h 688596"/>
                <a:gd name="connsiteX3" fmla="*/ 4575147 w 4800600"/>
                <a:gd name="connsiteY3" fmla="*/ 688596 h 688596"/>
                <a:gd name="connsiteX4" fmla="*/ 0 w 4800600"/>
                <a:gd name="connsiteY4" fmla="*/ 688596 h 688596"/>
                <a:gd name="connsiteX0" fmla="*/ 0 w 4583906"/>
                <a:gd name="connsiteY0" fmla="*/ 688596 h 688596"/>
                <a:gd name="connsiteX1" fmla="*/ 8759 w 4583906"/>
                <a:gd name="connsiteY1" fmla="*/ 0 h 688596"/>
                <a:gd name="connsiteX2" fmla="*/ 4583906 w 4583906"/>
                <a:gd name="connsiteY2" fmla="*/ 0 h 688596"/>
                <a:gd name="connsiteX3" fmla="*/ 4358453 w 4583906"/>
                <a:gd name="connsiteY3" fmla="*/ 688596 h 688596"/>
                <a:gd name="connsiteX4" fmla="*/ 0 w 4583906"/>
                <a:gd name="connsiteY4" fmla="*/ 688596 h 688596"/>
                <a:gd name="connsiteX0" fmla="*/ 0 w 4579143"/>
                <a:gd name="connsiteY0" fmla="*/ 688596 h 688596"/>
                <a:gd name="connsiteX1" fmla="*/ 3996 w 4579143"/>
                <a:gd name="connsiteY1" fmla="*/ 0 h 688596"/>
                <a:gd name="connsiteX2" fmla="*/ 4579143 w 4579143"/>
                <a:gd name="connsiteY2" fmla="*/ 0 h 688596"/>
                <a:gd name="connsiteX3" fmla="*/ 4353690 w 4579143"/>
                <a:gd name="connsiteY3" fmla="*/ 688596 h 688596"/>
                <a:gd name="connsiteX4" fmla="*/ 0 w 4579143"/>
                <a:gd name="connsiteY4" fmla="*/ 688596 h 688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79143" h="688596">
                  <a:moveTo>
                    <a:pt x="0" y="688596"/>
                  </a:moveTo>
                  <a:lnTo>
                    <a:pt x="3996" y="0"/>
                  </a:lnTo>
                  <a:lnTo>
                    <a:pt x="4579143" y="0"/>
                  </a:lnTo>
                  <a:lnTo>
                    <a:pt x="4353690" y="688596"/>
                  </a:lnTo>
                  <a:lnTo>
                    <a:pt x="0" y="688596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366713" marR="0" indent="-366713" algn="ctr" defTabSz="976313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Pct val="140000"/>
                <a:buFontTx/>
                <a:buNone/>
                <a:tabLst/>
              </a:pPr>
              <a:endParaRPr kumimoji="0" lang="en-US" sz="3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6" name="Text Placeholder 13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311150" y="4943092"/>
            <a:ext cx="4260849" cy="41716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 baseline="0">
                <a:solidFill>
                  <a:srgbClr val="4C5257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7" name="Text Placeholder 13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311150" y="5369613"/>
            <a:ext cx="3765549" cy="25386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i="1" baseline="0">
                <a:solidFill>
                  <a:srgbClr val="4C5257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Presenter Title</a:t>
            </a:r>
          </a:p>
        </p:txBody>
      </p:sp>
      <p:sp>
        <p:nvSpPr>
          <p:cNvPr id="8" name="Text Placeholder 13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311150" y="6361809"/>
            <a:ext cx="2166187" cy="28547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i="0" baseline="0">
                <a:solidFill>
                  <a:srgbClr val="4C5257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5" name="Title 4"/>
          <p:cNvSpPr>
            <a:spLocks noGrp="1"/>
          </p:cNvSpPr>
          <p:nvPr userDrawn="1">
            <p:ph type="title"/>
          </p:nvPr>
        </p:nvSpPr>
        <p:spPr>
          <a:xfrm>
            <a:off x="311149" y="1481751"/>
            <a:ext cx="4840203" cy="2320627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spcAft>
                <a:spcPts val="0"/>
              </a:spcAft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0340" y="6133731"/>
            <a:ext cx="2070537" cy="510194"/>
          </a:xfrm>
          <a:prstGeom prst="rect">
            <a:avLst/>
          </a:prstGeom>
        </p:spPr>
      </p:pic>
      <p:sp>
        <p:nvSpPr>
          <p:cNvPr id="16" name="Text Placeholder 13"/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311150" y="3810219"/>
            <a:ext cx="4002584" cy="687169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26294420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 userDrawn="1"/>
        </p:nvGrpSpPr>
        <p:grpSpPr>
          <a:xfrm>
            <a:off x="-10196" y="2354263"/>
            <a:ext cx="7525421" cy="1881002"/>
            <a:chOff x="-10196" y="2354263"/>
            <a:chExt cx="7525421" cy="1881002"/>
          </a:xfrm>
        </p:grpSpPr>
        <p:sp>
          <p:nvSpPr>
            <p:cNvPr id="16" name="Parallelogram 15"/>
            <p:cNvSpPr/>
            <p:nvPr userDrawn="1"/>
          </p:nvSpPr>
          <p:spPr bwMode="auto">
            <a:xfrm>
              <a:off x="-10196" y="2354263"/>
              <a:ext cx="7525421" cy="1671727"/>
            </a:xfrm>
            <a:custGeom>
              <a:avLst/>
              <a:gdLst>
                <a:gd name="connsiteX0" fmla="*/ 0 w 8100837"/>
                <a:gd name="connsiteY0" fmla="*/ 1671727 h 1671727"/>
                <a:gd name="connsiteX1" fmla="*/ 547340 w 8100837"/>
                <a:gd name="connsiteY1" fmla="*/ 0 h 1671727"/>
                <a:gd name="connsiteX2" fmla="*/ 8100837 w 8100837"/>
                <a:gd name="connsiteY2" fmla="*/ 0 h 1671727"/>
                <a:gd name="connsiteX3" fmla="*/ 7553497 w 8100837"/>
                <a:gd name="connsiteY3" fmla="*/ 1671727 h 1671727"/>
                <a:gd name="connsiteX4" fmla="*/ 0 w 8100837"/>
                <a:gd name="connsiteY4" fmla="*/ 1671727 h 1671727"/>
                <a:gd name="connsiteX0" fmla="*/ 0 w 8100837"/>
                <a:gd name="connsiteY0" fmla="*/ 1671727 h 1671727"/>
                <a:gd name="connsiteX1" fmla="*/ 584372 w 8100837"/>
                <a:gd name="connsiteY1" fmla="*/ 0 h 1671727"/>
                <a:gd name="connsiteX2" fmla="*/ 8100837 w 8100837"/>
                <a:gd name="connsiteY2" fmla="*/ 0 h 1671727"/>
                <a:gd name="connsiteX3" fmla="*/ 7553497 w 8100837"/>
                <a:gd name="connsiteY3" fmla="*/ 1671727 h 1671727"/>
                <a:gd name="connsiteX4" fmla="*/ 0 w 8100837"/>
                <a:gd name="connsiteY4" fmla="*/ 1671727 h 1671727"/>
                <a:gd name="connsiteX0" fmla="*/ 0 w 7536815"/>
                <a:gd name="connsiteY0" fmla="*/ 1671727 h 1671727"/>
                <a:gd name="connsiteX1" fmla="*/ 20350 w 7536815"/>
                <a:gd name="connsiteY1" fmla="*/ 0 h 1671727"/>
                <a:gd name="connsiteX2" fmla="*/ 7536815 w 7536815"/>
                <a:gd name="connsiteY2" fmla="*/ 0 h 1671727"/>
                <a:gd name="connsiteX3" fmla="*/ 6989475 w 7536815"/>
                <a:gd name="connsiteY3" fmla="*/ 1671727 h 1671727"/>
                <a:gd name="connsiteX4" fmla="*/ 0 w 7536815"/>
                <a:gd name="connsiteY4" fmla="*/ 1671727 h 1671727"/>
                <a:gd name="connsiteX0" fmla="*/ 0 w 7525421"/>
                <a:gd name="connsiteY0" fmla="*/ 1671727 h 1671727"/>
                <a:gd name="connsiteX1" fmla="*/ 8956 w 7525421"/>
                <a:gd name="connsiteY1" fmla="*/ 0 h 1671727"/>
                <a:gd name="connsiteX2" fmla="*/ 7525421 w 7525421"/>
                <a:gd name="connsiteY2" fmla="*/ 0 h 1671727"/>
                <a:gd name="connsiteX3" fmla="*/ 6978081 w 7525421"/>
                <a:gd name="connsiteY3" fmla="*/ 1671727 h 1671727"/>
                <a:gd name="connsiteX4" fmla="*/ 0 w 7525421"/>
                <a:gd name="connsiteY4" fmla="*/ 1671727 h 1671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25421" h="1671727">
                  <a:moveTo>
                    <a:pt x="0" y="1671727"/>
                  </a:moveTo>
                  <a:cubicBezTo>
                    <a:pt x="2985" y="1114485"/>
                    <a:pt x="5971" y="557242"/>
                    <a:pt x="8956" y="0"/>
                  </a:cubicBezTo>
                  <a:lnTo>
                    <a:pt x="7525421" y="0"/>
                  </a:lnTo>
                  <a:lnTo>
                    <a:pt x="6978081" y="1671727"/>
                  </a:lnTo>
                  <a:lnTo>
                    <a:pt x="0" y="1671727"/>
                  </a:lnTo>
                  <a:close/>
                </a:path>
              </a:pathLst>
            </a:custGeom>
            <a:solidFill>
              <a:srgbClr val="0D94D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366713" marR="0" indent="-366713" algn="ctr" defTabSz="976313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Pct val="140000"/>
                <a:buFontTx/>
                <a:buNone/>
                <a:tabLst/>
              </a:pPr>
              <a:endParaRPr kumimoji="0" lang="en-US" sz="3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8" name="Parallelogram 17"/>
            <p:cNvSpPr/>
            <p:nvPr userDrawn="1"/>
          </p:nvSpPr>
          <p:spPr bwMode="auto">
            <a:xfrm>
              <a:off x="-9162" y="3821821"/>
              <a:ext cx="6064971" cy="413444"/>
            </a:xfrm>
            <a:custGeom>
              <a:avLst/>
              <a:gdLst>
                <a:gd name="connsiteX0" fmla="*/ 0 w 6254461"/>
                <a:gd name="connsiteY0" fmla="*/ 413444 h 413444"/>
                <a:gd name="connsiteX1" fmla="*/ 135366 w 6254461"/>
                <a:gd name="connsiteY1" fmla="*/ 0 h 413444"/>
                <a:gd name="connsiteX2" fmla="*/ 6254461 w 6254461"/>
                <a:gd name="connsiteY2" fmla="*/ 0 h 413444"/>
                <a:gd name="connsiteX3" fmla="*/ 6119095 w 6254461"/>
                <a:gd name="connsiteY3" fmla="*/ 413444 h 413444"/>
                <a:gd name="connsiteX4" fmla="*/ 0 w 6254461"/>
                <a:gd name="connsiteY4" fmla="*/ 413444 h 413444"/>
                <a:gd name="connsiteX0" fmla="*/ 61187 w 6119095"/>
                <a:gd name="connsiteY0" fmla="*/ 413444 h 413444"/>
                <a:gd name="connsiteX1" fmla="*/ 0 w 6119095"/>
                <a:gd name="connsiteY1" fmla="*/ 0 h 413444"/>
                <a:gd name="connsiteX2" fmla="*/ 6119095 w 6119095"/>
                <a:gd name="connsiteY2" fmla="*/ 0 h 413444"/>
                <a:gd name="connsiteX3" fmla="*/ 5983729 w 6119095"/>
                <a:gd name="connsiteY3" fmla="*/ 413444 h 413444"/>
                <a:gd name="connsiteX4" fmla="*/ 61187 w 6119095"/>
                <a:gd name="connsiteY4" fmla="*/ 413444 h 413444"/>
                <a:gd name="connsiteX0" fmla="*/ 7063 w 6064971"/>
                <a:gd name="connsiteY0" fmla="*/ 413444 h 413444"/>
                <a:gd name="connsiteX1" fmla="*/ 0 w 6064971"/>
                <a:gd name="connsiteY1" fmla="*/ 0 h 413444"/>
                <a:gd name="connsiteX2" fmla="*/ 6064971 w 6064971"/>
                <a:gd name="connsiteY2" fmla="*/ 0 h 413444"/>
                <a:gd name="connsiteX3" fmla="*/ 5929605 w 6064971"/>
                <a:gd name="connsiteY3" fmla="*/ 413444 h 413444"/>
                <a:gd name="connsiteX4" fmla="*/ 7063 w 6064971"/>
                <a:gd name="connsiteY4" fmla="*/ 413444 h 413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64971" h="413444">
                  <a:moveTo>
                    <a:pt x="7063" y="413444"/>
                  </a:moveTo>
                  <a:lnTo>
                    <a:pt x="0" y="0"/>
                  </a:lnTo>
                  <a:lnTo>
                    <a:pt x="6064971" y="0"/>
                  </a:lnTo>
                  <a:lnTo>
                    <a:pt x="5929605" y="413444"/>
                  </a:lnTo>
                  <a:lnTo>
                    <a:pt x="7063" y="413444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366713" marR="0" indent="-366713" algn="ctr" defTabSz="976313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Pct val="140000"/>
                <a:buFontTx/>
                <a:buNone/>
                <a:tabLst/>
              </a:pPr>
              <a:endParaRPr kumimoji="0" lang="en-US" sz="3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12913" y="2367665"/>
            <a:ext cx="6591979" cy="146161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311151" y="4943092"/>
            <a:ext cx="4260849" cy="41716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 baseline="0">
                <a:solidFill>
                  <a:srgbClr val="4C5257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2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311151" y="5369613"/>
            <a:ext cx="3765549" cy="25386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i="1" baseline="0">
                <a:solidFill>
                  <a:srgbClr val="4C5257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Presenter Title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311150" y="6361809"/>
            <a:ext cx="2166187" cy="28547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i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0340" y="6133731"/>
            <a:ext cx="2070537" cy="510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9320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ue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/>
          <p:cNvPicPr preferRelativeResize="0"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96" b="970"/>
          <a:stretch/>
        </p:blipFill>
        <p:spPr bwMode="auto">
          <a:xfrm>
            <a:off x="1" y="-4952"/>
            <a:ext cx="9147599" cy="6903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3"/>
          <p:cNvSpPr>
            <a:spLocks noGrp="1"/>
          </p:cNvSpPr>
          <p:nvPr>
            <p:ph type="title" hasCustomPrompt="1"/>
          </p:nvPr>
        </p:nvSpPr>
        <p:spPr>
          <a:xfrm>
            <a:off x="791975" y="2614623"/>
            <a:ext cx="7542328" cy="1642764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6568850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/>
          <p:cNvPicPr preferRelativeResize="0">
            <a:picLocks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96" b="970"/>
          <a:stretch/>
        </p:blipFill>
        <p:spPr bwMode="auto">
          <a:xfrm>
            <a:off x="1" y="-4952"/>
            <a:ext cx="9144000" cy="6903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itle 3"/>
          <p:cNvSpPr>
            <a:spLocks noGrp="1"/>
          </p:cNvSpPr>
          <p:nvPr>
            <p:ph type="title" hasCustomPrompt="1"/>
          </p:nvPr>
        </p:nvSpPr>
        <p:spPr>
          <a:xfrm>
            <a:off x="791974" y="2621603"/>
            <a:ext cx="7549307" cy="1642764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5329180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imary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algn="ctr">
              <a:defRPr/>
            </a:lvl1pPr>
          </a:lstStyle>
          <a:p>
            <a:pPr algn="l"/>
            <a:r>
              <a:rPr lang="en-US" dirty="0"/>
              <a:t>BRNDEXP 3.0  ©  Cerner Corporation.  All rights reserved.  </a:t>
            </a:r>
          </a:p>
          <a:p>
            <a:pPr algn="l"/>
            <a:r>
              <a:rPr lang="en-US" dirty="0"/>
              <a:t>This document contains Cerner confidential and/or proprietary information belonging to Cerner Corporation and/or its related affiliates which may not be reproduced or transmitted in any form or by any means without the express written consent of Cerner. </a:t>
            </a:r>
          </a:p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1F8F497-5311-4FE6-8037-E08A3EC20500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311150" y="1280160"/>
            <a:ext cx="7886700" cy="45289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 marL="2057400" indent="-2286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32407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Cent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BRNDEXP 3.0  ©  Cerner Corporation.  All rights reserved.  </a:t>
            </a:r>
          </a:p>
          <a:p>
            <a:pPr algn="l"/>
            <a:r>
              <a:rPr lang="en-US" dirty="0"/>
              <a:t>This document contains Cerner confidential and/or proprietary information belonging to Cerner Corporation and/or its related affiliates which may not be reproduced or transmitted in any form or by any means without the express written consent of Cerner.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1F8F497-5311-4FE6-8037-E08A3EC20500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 Placeholder 9"/>
          <p:cNvSpPr>
            <a:spLocks noGrp="1" noChangeAspect="1"/>
          </p:cNvSpPr>
          <p:nvPr>
            <p:ph type="body" sz="quarter" idx="12"/>
          </p:nvPr>
        </p:nvSpPr>
        <p:spPr>
          <a:xfrm>
            <a:off x="322580" y="1280160"/>
            <a:ext cx="8224520" cy="4331746"/>
          </a:xfrm>
        </p:spPr>
        <p:txBody>
          <a:bodyPr anchor="ctr" anchorCtr="1"/>
          <a:lstStyle>
            <a:lvl1pPr marL="320040" indent="-320040">
              <a:defRPr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76576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BRNDEXP 3.0  ©  Cerner Corporation.  All rights reserved.  </a:t>
            </a:r>
          </a:p>
          <a:p>
            <a:pPr algn="l"/>
            <a:r>
              <a:rPr lang="en-US" dirty="0"/>
              <a:t>This document contains Cerner confidential and/or proprietary information belonging to Cerner Corporation and/or its related affiliates which may not be reproduced or transmitted in any form or by any means without the express written consent of Cerner.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1F8F497-5311-4FE6-8037-E08A3EC20500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ext Placeholder 2"/>
          <p:cNvSpPr>
            <a:spLocks noGrp="1"/>
          </p:cNvSpPr>
          <p:nvPr>
            <p:ph type="body" idx="1"/>
          </p:nvPr>
        </p:nvSpPr>
        <p:spPr>
          <a:xfrm>
            <a:off x="321787" y="1280160"/>
            <a:ext cx="3868737" cy="823912"/>
          </a:xfrm>
        </p:spPr>
        <p:txBody>
          <a:bodyPr anchor="t" anchorCtr="0">
            <a:no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000" y="1280160"/>
            <a:ext cx="3887788" cy="823912"/>
          </a:xfrm>
        </p:spPr>
        <p:txBody>
          <a:bodyPr anchor="t" anchorCtr="0">
            <a:no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2"/>
          </p:nvPr>
        </p:nvSpPr>
        <p:spPr>
          <a:xfrm>
            <a:off x="311150" y="2194560"/>
            <a:ext cx="3870325" cy="3883511"/>
          </a:xfrm>
        </p:spPr>
        <p:txBody>
          <a:bodyPr/>
          <a:lstStyle>
            <a:lvl1pPr marL="320040" indent="-320040"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1"/>
          <p:cNvSpPr>
            <a:spLocks noGrp="1"/>
          </p:cNvSpPr>
          <p:nvPr>
            <p:ph sz="quarter" idx="13"/>
          </p:nvPr>
        </p:nvSpPr>
        <p:spPr>
          <a:xfrm>
            <a:off x="4587875" y="2194560"/>
            <a:ext cx="3870325" cy="3883511"/>
          </a:xfrm>
        </p:spPr>
        <p:txBody>
          <a:bodyPr/>
          <a:lstStyle>
            <a:lvl1pPr marL="320040" indent="-320040"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22921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e imag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BRNDEXP 3.0  ©  Cerner Corporation.  All rights reserved.  </a:t>
            </a:r>
          </a:p>
          <a:p>
            <a:pPr algn="l"/>
            <a:r>
              <a:rPr lang="en-US" dirty="0"/>
              <a:t>This document contains Cerner confidential and/or proprietary information belonging to Cerner Corporation and/or its related affiliates which may not be reproduced or transmitted in any form or by any means without the express written consent of Cerner.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1F8F497-5311-4FE6-8037-E08A3EC20500}" type="slidenum">
              <a:rPr lang="en-US" smtClean="0"/>
              <a:t>‹#›</a:t>
            </a:fld>
            <a:endParaRPr lang="en-US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311150" y="1280160"/>
            <a:ext cx="3584575" cy="4788946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474278" y="1280160"/>
            <a:ext cx="4038541" cy="4788946"/>
          </a:xfrm>
        </p:spPr>
        <p:txBody>
          <a:bodyPr/>
          <a:lstStyle>
            <a:lvl1pPr marL="320040" indent="-320040"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47862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arallelogram 9"/>
          <p:cNvSpPr/>
          <p:nvPr/>
        </p:nvSpPr>
        <p:spPr bwMode="auto">
          <a:xfrm>
            <a:off x="-7144" y="813351"/>
            <a:ext cx="8562705" cy="234399"/>
          </a:xfrm>
          <a:custGeom>
            <a:avLst/>
            <a:gdLst>
              <a:gd name="connsiteX0" fmla="*/ 0 w 8650811"/>
              <a:gd name="connsiteY0" fmla="*/ 234399 h 234399"/>
              <a:gd name="connsiteX1" fmla="*/ 76745 w 8650811"/>
              <a:gd name="connsiteY1" fmla="*/ 0 h 234399"/>
              <a:gd name="connsiteX2" fmla="*/ 8650811 w 8650811"/>
              <a:gd name="connsiteY2" fmla="*/ 0 h 234399"/>
              <a:gd name="connsiteX3" fmla="*/ 8574066 w 8650811"/>
              <a:gd name="connsiteY3" fmla="*/ 234399 h 234399"/>
              <a:gd name="connsiteX4" fmla="*/ 0 w 8650811"/>
              <a:gd name="connsiteY4" fmla="*/ 234399 h 234399"/>
              <a:gd name="connsiteX0" fmla="*/ 0 w 8650811"/>
              <a:gd name="connsiteY0" fmla="*/ 234399 h 234399"/>
              <a:gd name="connsiteX1" fmla="*/ 91032 w 8650811"/>
              <a:gd name="connsiteY1" fmla="*/ 2381 h 234399"/>
              <a:gd name="connsiteX2" fmla="*/ 8650811 w 8650811"/>
              <a:gd name="connsiteY2" fmla="*/ 0 h 234399"/>
              <a:gd name="connsiteX3" fmla="*/ 8574066 w 8650811"/>
              <a:gd name="connsiteY3" fmla="*/ 234399 h 234399"/>
              <a:gd name="connsiteX4" fmla="*/ 0 w 8650811"/>
              <a:gd name="connsiteY4" fmla="*/ 234399 h 234399"/>
              <a:gd name="connsiteX0" fmla="*/ 0 w 8562705"/>
              <a:gd name="connsiteY0" fmla="*/ 234399 h 234399"/>
              <a:gd name="connsiteX1" fmla="*/ 2926 w 8562705"/>
              <a:gd name="connsiteY1" fmla="*/ 2381 h 234399"/>
              <a:gd name="connsiteX2" fmla="*/ 8562705 w 8562705"/>
              <a:gd name="connsiteY2" fmla="*/ 0 h 234399"/>
              <a:gd name="connsiteX3" fmla="*/ 8485960 w 8562705"/>
              <a:gd name="connsiteY3" fmla="*/ 234399 h 234399"/>
              <a:gd name="connsiteX4" fmla="*/ 0 w 8562705"/>
              <a:gd name="connsiteY4" fmla="*/ 234399 h 234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62705" h="234399">
                <a:moveTo>
                  <a:pt x="0" y="234399"/>
                </a:moveTo>
                <a:cubicBezTo>
                  <a:pt x="975" y="157060"/>
                  <a:pt x="1951" y="79720"/>
                  <a:pt x="2926" y="2381"/>
                </a:cubicBezTo>
                <a:lnTo>
                  <a:pt x="8562705" y="0"/>
                </a:lnTo>
                <a:lnTo>
                  <a:pt x="8485960" y="234399"/>
                </a:lnTo>
                <a:lnTo>
                  <a:pt x="0" y="234399"/>
                </a:lnTo>
                <a:close/>
              </a:path>
            </a:pathLst>
          </a:cu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66713" marR="0" indent="-366713" algn="ctr" defTabSz="976313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140000"/>
              <a:buFontTx/>
              <a:buNone/>
              <a:tabLst/>
            </a:pPr>
            <a:endParaRPr kumimoji="0" lang="en-US" sz="3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Placeholder 1"/>
          <p:cNvSpPr>
            <a:spLocks noGrp="1" noChangeAspect="1"/>
          </p:cNvSpPr>
          <p:nvPr>
            <p:ph type="title"/>
          </p:nvPr>
        </p:nvSpPr>
        <p:spPr>
          <a:xfrm>
            <a:off x="311150" y="1"/>
            <a:ext cx="8241866" cy="8606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1150" y="1280160"/>
            <a:ext cx="7886700" cy="46096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0" y="6579509"/>
            <a:ext cx="9144000" cy="278491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ctr">
              <a:defRPr lang="en-US" sz="600" b="0" i="0" kern="500" spc="0" baseline="0" smtClean="0">
                <a:solidFill>
                  <a:schemeClr val="tx2">
                    <a:lumMod val="20000"/>
                    <a:lumOff val="80000"/>
                  </a:schemeClr>
                </a:solidFill>
                <a:effectLst/>
                <a:latin typeface="+mn-lt"/>
                <a:cs typeface="Times New Roman" pitchFamily="18" charset="0"/>
              </a:defRPr>
            </a:lvl1pPr>
          </a:lstStyle>
          <a:p>
            <a:pPr algn="l"/>
            <a:r>
              <a:rPr lang="en-US" dirty="0"/>
              <a:t>BRNDEXP 3.0  ©  Cerner Corporation.  All rights reserved.  </a:t>
            </a:r>
          </a:p>
          <a:p>
            <a:pPr algn="l"/>
            <a:r>
              <a:rPr lang="en-US" dirty="0"/>
              <a:t>This document contains Cerner confidential and/or proprietary information belonging to Cerner Corporation and/or its related affiliates which may not be reproduced or transmitted in any form or by any means without the express written consent of Cerner. </a:t>
            </a:r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8686798" y="6438621"/>
            <a:ext cx="3753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F8F497-5311-4FE6-8037-E08A3EC205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0221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6" r:id="rId1"/>
    <p:sldLayoutId id="2147484004" r:id="rId2"/>
    <p:sldLayoutId id="2147484007" r:id="rId3"/>
    <p:sldLayoutId id="2147484008" r:id="rId4"/>
    <p:sldLayoutId id="2147484018" r:id="rId5"/>
    <p:sldLayoutId id="2147484009" r:id="rId6"/>
    <p:sldLayoutId id="2147484010" r:id="rId7"/>
    <p:sldLayoutId id="2147484011" r:id="rId8"/>
    <p:sldLayoutId id="2147484012" r:id="rId9"/>
    <p:sldLayoutId id="2147484013" r:id="rId10"/>
    <p:sldLayoutId id="2147484014" r:id="rId11"/>
    <p:sldLayoutId id="2147484015" r:id="rId12"/>
    <p:sldLayoutId id="2147484016" r:id="rId13"/>
    <p:sldLayoutId id="2147484017" r:id="rId1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274320" algn="l" defTabSz="914400" rtl="0" eaLnBrk="1" latinLnBrk="0" hangingPunct="1">
        <a:lnSpc>
          <a:spcPct val="90000"/>
        </a:lnSpc>
        <a:spcBef>
          <a:spcPts val="1000"/>
        </a:spcBef>
        <a:buClr>
          <a:schemeClr val="accent2"/>
        </a:buClr>
        <a:buSzPct val="115000"/>
        <a:buFont typeface="Arial" panose="020B0604020202020204" pitchFamily="34" charset="0"/>
        <a:buChar char="•"/>
        <a:defRPr sz="28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SzPct val="11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3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3"/>
        </a:buClr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3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/>
          </a:bodyPr>
          <a:lstStyle/>
          <a:p>
            <a:r>
              <a:rPr lang="en-US" dirty="0" err="1"/>
              <a:t>Aniruddha</a:t>
            </a:r>
            <a:r>
              <a:rPr lang="en-US" dirty="0"/>
              <a:t>, Neil, </a:t>
            </a:r>
            <a:r>
              <a:rPr lang="en-US" dirty="0" err="1"/>
              <a:t>Parthiv</a:t>
            </a:r>
            <a:r>
              <a:rPr lang="en-US" dirty="0"/>
              <a:t>, Sai Praveen and Vetri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GUYS </a:t>
            </a:r>
            <a:r>
              <a:rPr lang="en-US" dirty="0"/>
              <a:t>on FHIR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12/09/2016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NICU</a:t>
            </a:r>
            <a:r>
              <a:rPr lang="en-US" dirty="0"/>
              <a:t> SMART APP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334125" y="5127625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335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 err="1"/>
              <a:t>BRNDEXP</a:t>
            </a:r>
            <a:r>
              <a:rPr lang="en-US" dirty="0"/>
              <a:t> 3.0  ©  Cerner Corporation.  All rights reserved.  </a:t>
            </a:r>
          </a:p>
          <a:p>
            <a:pPr algn="l"/>
            <a:r>
              <a:rPr lang="en-US" dirty="0"/>
              <a:t>This document contains Cerner confidential and/or proprietary information belonging to Cerner Corporation and/or its related affiliates which may not be reproduced or transmitted in any form or by any means without the express written consent of Cerner.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1F8F497-5311-4FE6-8037-E08A3EC20500}" type="slidenum">
              <a:rPr lang="en-US" smtClean="0"/>
              <a:t>1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>
          <a:xfrm>
            <a:off x="311150" y="2194560"/>
            <a:ext cx="8147050" cy="3883511"/>
          </a:xfrm>
        </p:spPr>
        <p:txBody>
          <a:bodyPr>
            <a:normAutofit/>
          </a:bodyPr>
          <a:lstStyle/>
          <a:p>
            <a:r>
              <a:rPr lang="en-US" dirty="0"/>
              <a:t>Newborns in an incubator are constantly being disturbed which disrupts their sleeping pattern.</a:t>
            </a:r>
          </a:p>
          <a:p>
            <a:r>
              <a:rPr lang="en-US" dirty="0"/>
              <a:t>The parents of new-</a:t>
            </a:r>
            <a:r>
              <a:rPr lang="en-US" dirty="0" err="1"/>
              <a:t>borns</a:t>
            </a:r>
            <a:r>
              <a:rPr lang="en-US" dirty="0"/>
              <a:t>(who are in </a:t>
            </a:r>
            <a:r>
              <a:rPr lang="en-US" dirty="0" err="1"/>
              <a:t>NICU</a:t>
            </a:r>
            <a:r>
              <a:rPr lang="en-US" dirty="0"/>
              <a:t>) cannot always get access to their babies. This can generate a mental depression.</a:t>
            </a:r>
          </a:p>
          <a:p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7660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BRNDEXP 3.0  ©  Cerner Corporation.  All rights reserved.  </a:t>
            </a:r>
          </a:p>
          <a:p>
            <a:pPr algn="l"/>
            <a:r>
              <a:rPr lang="en-US"/>
              <a:t>This document contains Cerner confidential and/or proprietary information belonging to Cerner Corporation and/or its related affiliates which may not be reproduced or transmitted in any form or by any means without the express written consent of Cerner.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1F8F497-5311-4FE6-8037-E08A3EC20500}" type="slidenum">
              <a:rPr lang="en-US" smtClean="0"/>
              <a:t>2</a:t>
            </a:fld>
            <a:endParaRPr lang="en-US"/>
          </a:p>
        </p:txBody>
      </p:sp>
      <p:sp>
        <p:nvSpPr>
          <p:cNvPr id="6" name="Content Placeholder 6"/>
          <p:cNvSpPr txBox="1">
            <a:spLocks/>
          </p:cNvSpPr>
          <p:nvPr/>
        </p:nvSpPr>
        <p:spPr>
          <a:xfrm>
            <a:off x="311150" y="860613"/>
            <a:ext cx="8241866" cy="4716631"/>
          </a:xfrm>
          <a:prstGeom prst="rect">
            <a:avLst/>
          </a:prstGeom>
        </p:spPr>
        <p:txBody>
          <a:bodyPr vert="horz" lIns="91440" tIns="45720" rIns="91440" bIns="45720" rtlCol="0" anchor="ctr" anchorCtr="1">
            <a:normAutofit/>
          </a:bodyPr>
          <a:lstStyle>
            <a:lvl1pPr marL="320040" indent="-32004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SzPct val="115000"/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SzPct val="11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/>
              <a:t>Remote monitoring of a new-born inside an incubator without disturbing their sleeping pattern.</a:t>
            </a:r>
          </a:p>
          <a:p>
            <a:r>
              <a:rPr lang="en-US" b="0" dirty="0"/>
              <a:t>The parents of new-born will get 24/7 video feedback of their babies.</a:t>
            </a:r>
          </a:p>
          <a:p>
            <a:pPr fontAlgn="auto">
              <a:spcAft>
                <a:spcPts val="0"/>
              </a:spcAft>
            </a:pPr>
            <a:r>
              <a:rPr lang="en-US" b="0" dirty="0" smtClean="0"/>
              <a:t>Improve </a:t>
            </a:r>
            <a:r>
              <a:rPr lang="en-US" b="0" dirty="0"/>
              <a:t>patient care through SMART apps</a:t>
            </a:r>
          </a:p>
        </p:txBody>
      </p:sp>
    </p:spTree>
    <p:extLst>
      <p:ext uri="{BB962C8B-B14F-4D97-AF65-F5344CB8AC3E}">
        <p14:creationId xmlns:p14="http://schemas.microsoft.com/office/powerpoint/2010/main" val="913395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Neonatal Intensive Care Unit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BRNDEXP 3.0  ©  Cerner Corporation.  All rights reserved.  </a:t>
            </a:r>
          </a:p>
          <a:p>
            <a:pPr algn="l"/>
            <a:r>
              <a:rPr lang="en-US"/>
              <a:t>This document contains Cerner confidential and/or proprietary information belonging to Cerner Corporation and/or its related affiliates which may not be reproduced or transmitted in any form or by any means without the express written consent of Cerner.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1F8F497-5311-4FE6-8037-E08A3EC20500}" type="slidenum">
              <a:rPr lang="en-US" smtClean="0"/>
              <a:t>3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150" y="1324206"/>
            <a:ext cx="7224767" cy="4063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054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401199" y="1333439"/>
            <a:ext cx="3393899" cy="1684081"/>
          </a:xfrm>
          <a:prstGeom prst="rect">
            <a:avLst/>
          </a:prstGeom>
          <a:solidFill>
            <a:schemeClr val="bg1"/>
          </a:solidFill>
          <a:ln w="635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417591" y="1333439"/>
            <a:ext cx="3393899" cy="1684081"/>
          </a:xfrm>
          <a:prstGeom prst="rect">
            <a:avLst/>
          </a:prstGeom>
          <a:solidFill>
            <a:schemeClr val="bg1"/>
          </a:solidFill>
          <a:ln w="635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NICU</a:t>
            </a:r>
            <a:r>
              <a:rPr lang="en-US" dirty="0"/>
              <a:t> + FHIR SMART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 err="1"/>
              <a:t>BRNDEXP</a:t>
            </a:r>
            <a:r>
              <a:rPr lang="en-US" dirty="0"/>
              <a:t> 3.0  ©  Cerner Corporation.  All rights reserved.  </a:t>
            </a:r>
          </a:p>
          <a:p>
            <a:pPr algn="l"/>
            <a:r>
              <a:rPr lang="en-US" dirty="0"/>
              <a:t>This document contains Cerner confidential and/or proprietary information belonging to Cerner Corporation and/or its related affiliates which may not be reproduced or transmitted in any form or by any means without the express written consent of Cerner. </a:t>
            </a:r>
          </a:p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1F8F497-5311-4FE6-8037-E08A3EC20500}" type="slidenum">
              <a:rPr lang="en-US" smtClean="0"/>
              <a:t>4</a:t>
            </a:fld>
            <a:endParaRPr lang="en-US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0983" y="1879300"/>
            <a:ext cx="310006" cy="418432"/>
          </a:xfr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1962" y="1814949"/>
            <a:ext cx="1352501" cy="82379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2513" y="1568580"/>
            <a:ext cx="566755" cy="49273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5696" y="2297731"/>
            <a:ext cx="680024" cy="493147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2735133" y="4754540"/>
            <a:ext cx="3393899" cy="1684081"/>
          </a:xfrm>
          <a:prstGeom prst="rect">
            <a:avLst/>
          </a:prstGeom>
          <a:solidFill>
            <a:schemeClr val="bg1"/>
          </a:solidFill>
          <a:ln w="635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200" dirty="0">
              <a:solidFill>
                <a:schemeClr val="tx1"/>
              </a:solidFill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35134" y="1784795"/>
            <a:ext cx="917468" cy="984601"/>
          </a:xfrm>
          <a:prstGeom prst="rect">
            <a:avLst/>
          </a:prstGeom>
        </p:spPr>
      </p:pic>
      <p:cxnSp>
        <p:nvCxnSpPr>
          <p:cNvPr id="24" name="Elbow Connector 23"/>
          <p:cNvCxnSpPr/>
          <p:nvPr/>
        </p:nvCxnSpPr>
        <p:spPr>
          <a:xfrm rot="16200000" flipH="1">
            <a:off x="2500406" y="3485926"/>
            <a:ext cx="1300480" cy="83102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/>
          <p:nvPr/>
        </p:nvCxnSpPr>
        <p:spPr>
          <a:xfrm rot="5400000">
            <a:off x="4934754" y="3481874"/>
            <a:ext cx="1300480" cy="81881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35132" y="4775200"/>
            <a:ext cx="3393900" cy="1641395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77122" y="1760695"/>
            <a:ext cx="739140" cy="454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970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Technology Stack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BRNDEXP 3.0  ©  Cerner Corporation.  All rights reserved.  </a:t>
            </a:r>
          </a:p>
          <a:p>
            <a:pPr algn="l"/>
            <a:r>
              <a:rPr lang="en-US"/>
              <a:t>This document contains Cerner confidential and/or proprietary information belonging to Cerner Corporation and/or its related affiliates which may not be reproduced or transmitted in any form or by any means without the express written consent of Cerner. </a:t>
            </a:r>
          </a:p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1F8F497-5311-4FE6-8037-E08A3EC20500}" type="slidenum">
              <a:rPr lang="en-US" smtClean="0"/>
              <a:t>5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88733" y="1671144"/>
            <a:ext cx="7886700" cy="4120055"/>
          </a:xfrm>
        </p:spPr>
        <p:txBody>
          <a:bodyPr>
            <a:noAutofit/>
          </a:bodyPr>
          <a:lstStyle/>
          <a:p>
            <a:pPr>
              <a:lnSpc>
                <a:spcPct val="170000"/>
              </a:lnSpc>
            </a:pPr>
            <a:r>
              <a:rPr lang="en-US" sz="1600" dirty="0"/>
              <a:t>SMART on FHIR is a new approach that will enable "plug-in apps" to run natively inside any compliant </a:t>
            </a:r>
            <a:r>
              <a:rPr lang="en-US" sz="1600" dirty="0" err="1"/>
              <a:t>EHR</a:t>
            </a:r>
            <a:r>
              <a:rPr lang="en-US" sz="1600" dirty="0"/>
              <a:t> systems at the point of care</a:t>
            </a:r>
          </a:p>
          <a:p>
            <a:pPr>
              <a:lnSpc>
                <a:spcPct val="170000"/>
              </a:lnSpc>
            </a:pPr>
            <a:r>
              <a:rPr lang="en-US" sz="1600" dirty="0"/>
              <a:t> FHIR - a new </a:t>
            </a:r>
            <a:r>
              <a:rPr lang="en-US" sz="1600" dirty="0" err="1"/>
              <a:t>HL7</a:t>
            </a:r>
            <a:r>
              <a:rPr lang="en-US" sz="1600" dirty="0"/>
              <a:t> standard that creates a RESTful API for </a:t>
            </a:r>
            <a:r>
              <a:rPr lang="en-US" sz="1600" dirty="0" err="1"/>
              <a:t>EHR</a:t>
            </a:r>
            <a:r>
              <a:rPr lang="en-US" sz="1600" dirty="0"/>
              <a:t> data stores</a:t>
            </a:r>
          </a:p>
          <a:p>
            <a:pPr>
              <a:lnSpc>
                <a:spcPct val="170000"/>
              </a:lnSpc>
            </a:pPr>
            <a:r>
              <a:rPr lang="en-US" sz="1600" dirty="0"/>
              <a:t>The SMART Platform, an open-source toolkit for embedding apps into EHR </a:t>
            </a:r>
            <a:r>
              <a:rPr lang="en-US" sz="1600" dirty="0" smtClean="0"/>
              <a:t>workflow.</a:t>
            </a:r>
            <a:endParaRPr lang="en-US" sz="1600" dirty="0"/>
          </a:p>
          <a:p>
            <a:pPr>
              <a:lnSpc>
                <a:spcPct val="170000"/>
              </a:lnSpc>
            </a:pPr>
            <a:r>
              <a:rPr lang="en-US" sz="1600" dirty="0" err="1"/>
              <a:t>Twilio</a:t>
            </a:r>
            <a:r>
              <a:rPr lang="en-US" sz="1600" dirty="0"/>
              <a:t> Video </a:t>
            </a:r>
            <a:r>
              <a:rPr lang="en-US" sz="1600" dirty="0" smtClean="0"/>
              <a:t>API - implement </a:t>
            </a:r>
            <a:r>
              <a:rPr lang="en-US" sz="1600" dirty="0"/>
              <a:t>multi-party video calling into </a:t>
            </a:r>
            <a:r>
              <a:rPr lang="en-US" sz="1600" dirty="0" smtClean="0"/>
              <a:t>the </a:t>
            </a:r>
            <a:r>
              <a:rPr lang="en-US" sz="1600" dirty="0"/>
              <a:t>web and native mobile applications quickly</a:t>
            </a:r>
            <a:r>
              <a:rPr lang="en-US" sz="1600" dirty="0" smtClean="0"/>
              <a:t>.</a:t>
            </a:r>
          </a:p>
          <a:p>
            <a:pPr>
              <a:lnSpc>
                <a:spcPct val="170000"/>
              </a:lnSpc>
            </a:pPr>
            <a:r>
              <a:rPr lang="en-US" sz="1600" dirty="0" err="1" smtClean="0"/>
              <a:t>Javascript</a:t>
            </a:r>
            <a:r>
              <a:rPr lang="en-US" sz="1600" dirty="0"/>
              <a:t> </a:t>
            </a:r>
            <a:r>
              <a:rPr lang="en-US" sz="1600" dirty="0" smtClean="0"/>
              <a:t>has been used as our main programming language.</a:t>
            </a:r>
            <a:endParaRPr lang="en-US" sz="1600" dirty="0"/>
          </a:p>
          <a:p>
            <a:pPr>
              <a:lnSpc>
                <a:spcPct val="170000"/>
              </a:lnSpc>
            </a:pPr>
            <a:endParaRPr lang="en-US" sz="1600" dirty="0"/>
          </a:p>
          <a:p>
            <a:endParaRPr lang="en-US" sz="1600" dirty="0"/>
          </a:p>
          <a:p>
            <a:pPr marL="0" indent="0">
              <a:buNone/>
            </a:pP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/>
              <a:t/>
            </a:r>
            <a:br>
              <a:rPr lang="en-US" sz="1600" dirty="0"/>
            </a:b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857135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 err="1"/>
              <a:t>BRNDEXP</a:t>
            </a:r>
            <a:r>
              <a:rPr lang="en-US" dirty="0"/>
              <a:t> 3.0  ©  Cerner Corporation.  All rights reserved.  </a:t>
            </a:r>
          </a:p>
          <a:p>
            <a:pPr algn="l"/>
            <a:r>
              <a:rPr lang="en-US" dirty="0"/>
              <a:t>This document contains Cerner confidential and/or proprietary information belonging to Cerner Corporation and/or its related affiliates which may not be reproduced or transmitted in any form or by any means without the express written consent of Cerner. </a:t>
            </a:r>
          </a:p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1F8F497-5311-4FE6-8037-E08A3EC20500}" type="slidenum">
              <a:rPr lang="en-US" smtClean="0"/>
              <a:t>6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787170" y="3396895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6142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Scope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BRNDEXP 3.0  ©  Cerner Corporation.  All rights reserved.  </a:t>
            </a:r>
          </a:p>
          <a:p>
            <a:pPr algn="l"/>
            <a:r>
              <a:rPr lang="en-US"/>
              <a:t>This document contains Cerner confidential and/or proprietary information belonging to Cerner Corporation and/or its related affiliates which may not be reproduced or transmitted in any form or by any means without the express written consent of Cerner.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1F8F497-5311-4FE6-8037-E08A3EC20500}" type="slidenum">
              <a:rPr lang="en-US" smtClean="0"/>
              <a:t>7</a:t>
            </a:fld>
            <a:endParaRPr lang="en-US"/>
          </a:p>
        </p:txBody>
      </p:sp>
      <p:sp>
        <p:nvSpPr>
          <p:cNvPr id="6" name="Content Placeholder 4"/>
          <p:cNvSpPr txBox="1">
            <a:spLocks/>
          </p:cNvSpPr>
          <p:nvPr/>
        </p:nvSpPr>
        <p:spPr>
          <a:xfrm>
            <a:off x="402590" y="1727200"/>
            <a:ext cx="7886700" cy="4528969"/>
          </a:xfrm>
          <a:prstGeom prst="rect">
            <a:avLst/>
          </a:prstGeom>
        </p:spPr>
        <p:txBody>
          <a:bodyPr>
            <a:normAutofit/>
          </a:bodyPr>
          <a:lstStyle>
            <a:lvl1pPr marL="182880" indent="-27432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SzPct val="115000"/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SzPct val="11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70000"/>
              </a:lnSpc>
              <a:spcAft>
                <a:spcPts val="0"/>
              </a:spcAft>
            </a:pPr>
            <a:endParaRPr lang="en-US" b="0" dirty="0"/>
          </a:p>
          <a:p>
            <a:pPr fontAlgn="auto">
              <a:lnSpc>
                <a:spcPct val="170000"/>
              </a:lnSpc>
              <a:spcAft>
                <a:spcPts val="0"/>
              </a:spcAft>
            </a:pPr>
            <a:endParaRPr lang="en-US" b="0" dirty="0"/>
          </a:p>
          <a:p>
            <a:pPr fontAlgn="auto">
              <a:spcAft>
                <a:spcPts val="0"/>
              </a:spcAft>
            </a:pPr>
            <a:endParaRPr lang="en-US" b="0" dirty="0"/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b="0" dirty="0"/>
              <a:t/>
            </a:r>
            <a:br>
              <a:rPr lang="en-US" b="0" dirty="0"/>
            </a:br>
            <a:r>
              <a:rPr lang="en-US" b="0" dirty="0"/>
              <a:t/>
            </a:r>
            <a:br>
              <a:rPr lang="en-US" b="0" dirty="0"/>
            </a:br>
            <a:endParaRPr lang="en-US" b="0" dirty="0"/>
          </a:p>
        </p:txBody>
      </p:sp>
      <p:sp>
        <p:nvSpPr>
          <p:cNvPr id="7" name="Content Placeholder 4"/>
          <p:cNvSpPr txBox="1">
            <a:spLocks/>
          </p:cNvSpPr>
          <p:nvPr/>
        </p:nvSpPr>
        <p:spPr>
          <a:xfrm>
            <a:off x="402590" y="1574800"/>
            <a:ext cx="7886700" cy="4528969"/>
          </a:xfrm>
          <a:prstGeom prst="rect">
            <a:avLst/>
          </a:prstGeom>
        </p:spPr>
        <p:txBody>
          <a:bodyPr>
            <a:normAutofit/>
          </a:bodyPr>
          <a:lstStyle>
            <a:lvl1pPr marL="182880" indent="-27432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SzPct val="115000"/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SzPct val="11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70000"/>
              </a:lnSpc>
              <a:spcAft>
                <a:spcPts val="0"/>
              </a:spcAft>
            </a:pPr>
            <a:r>
              <a:rPr lang="en-US" b="0" dirty="0" smtClean="0"/>
              <a:t>Integrate </a:t>
            </a:r>
            <a:r>
              <a:rPr lang="en-US" b="0" dirty="0"/>
              <a:t>3</a:t>
            </a:r>
            <a:r>
              <a:rPr lang="en-US" b="0" baseline="30000" dirty="0"/>
              <a:t>rd</a:t>
            </a:r>
            <a:r>
              <a:rPr lang="en-US" b="0" dirty="0"/>
              <a:t> party APIs – alert service, analyze sleeping patterns</a:t>
            </a:r>
          </a:p>
          <a:p>
            <a:pPr fontAlgn="auto">
              <a:lnSpc>
                <a:spcPct val="170000"/>
              </a:lnSpc>
              <a:spcAft>
                <a:spcPts val="0"/>
              </a:spcAft>
            </a:pPr>
            <a:r>
              <a:rPr lang="en-US" b="0" dirty="0"/>
              <a:t>Remote access of data</a:t>
            </a:r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b="0" dirty="0"/>
              <a:t/>
            </a:r>
            <a:br>
              <a:rPr lang="en-US" b="0" dirty="0"/>
            </a:br>
            <a:r>
              <a:rPr lang="en-US" b="0" dirty="0"/>
              <a:t/>
            </a:r>
            <a:br>
              <a:rPr lang="en-US" b="0" dirty="0"/>
            </a:b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3673829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smtClean="0"/>
              <a:t>BRNDEXP 3.0  ©  Cerner Corporation.  All rights reserved.  </a:t>
            </a:r>
          </a:p>
          <a:p>
            <a:pPr algn="l"/>
            <a:r>
              <a:rPr lang="en-US" smtClean="0"/>
              <a:t>This document contains Cerner confidential and/or proprietary information belonging to Cerner Corporation and/or its related affiliates which may not be reproduced or transmitted in any form or by any means without the express written consent of Cerner.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1F8F497-5311-4FE6-8037-E08A3EC20500}" type="slidenum">
              <a:rPr lang="en-US" smtClean="0"/>
              <a:t>8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5062" y="1596212"/>
            <a:ext cx="4614041" cy="3699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286060"/>
      </p:ext>
    </p:extLst>
  </p:cSld>
  <p:clrMapOvr>
    <a:masterClrMapping/>
  </p:clrMapOvr>
</p:sld>
</file>

<file path=ppt/theme/theme1.xml><?xml version="1.0" encoding="utf-8"?>
<a:theme xmlns:a="http://schemas.openxmlformats.org/drawingml/2006/main" name="Cerner_Template_2.0">
  <a:themeElements>
    <a:clrScheme name="Cerner Color Palette_2.0">
      <a:dk1>
        <a:srgbClr val="393D41"/>
      </a:dk1>
      <a:lt1>
        <a:srgbClr val="FFFFFF"/>
      </a:lt1>
      <a:dk2>
        <a:srgbClr val="393D41"/>
      </a:dk2>
      <a:lt2>
        <a:srgbClr val="FFFFFF"/>
      </a:lt2>
      <a:accent1>
        <a:srgbClr val="0D94D2"/>
      </a:accent1>
      <a:accent2>
        <a:srgbClr val="7BC143"/>
      </a:accent2>
      <a:accent3>
        <a:srgbClr val="6A737B"/>
      </a:accent3>
      <a:accent4>
        <a:srgbClr val="4DC5FF"/>
      </a:accent4>
      <a:accent5>
        <a:srgbClr val="B4B8BD"/>
      </a:accent5>
      <a:accent6>
        <a:srgbClr val="7C2B83"/>
      </a:accent6>
      <a:hlink>
        <a:srgbClr val="1A93D7"/>
      </a:hlink>
      <a:folHlink>
        <a:srgbClr val="393D41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24269F91-502B-469C-B4F1-73B7B43181D8}" vid="{28F89DDC-E2F6-4311-ACD8-8E2E745EEC9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Cerner_Template_2.0 (1)</Template>
  <TotalTime>241</TotalTime>
  <Words>538</Words>
  <Application>Microsoft Office PowerPoint</Application>
  <PresentationFormat>On-screen Show (4:3)</PresentationFormat>
  <Paragraphs>56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ＭＳ Ｐゴシック</vt:lpstr>
      <vt:lpstr>Arial</vt:lpstr>
      <vt:lpstr>Calibri</vt:lpstr>
      <vt:lpstr>Franklin Gothic Book</vt:lpstr>
      <vt:lpstr>Times New Roman</vt:lpstr>
      <vt:lpstr>Wingdings</vt:lpstr>
      <vt:lpstr>Cerner_Template_2.0</vt:lpstr>
      <vt:lpstr>NICU SMART APP</vt:lpstr>
      <vt:lpstr>Introduction</vt:lpstr>
      <vt:lpstr>Motive</vt:lpstr>
      <vt:lpstr>Neonatal Intensive Care Unit</vt:lpstr>
      <vt:lpstr>NICU + FHIR SMART</vt:lpstr>
      <vt:lpstr>Technology Stack</vt:lpstr>
      <vt:lpstr>PowerPoint Presentation</vt:lpstr>
      <vt:lpstr>Future Scope</vt:lpstr>
      <vt:lpstr>PowerPoint Presentation</vt:lpstr>
    </vt:vector>
  </TitlesOfParts>
  <Company>Cerner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Katie Zeller</dc:creator>
  <cp:lastModifiedBy>Bhaumik,Aniruddha</cp:lastModifiedBy>
  <cp:revision>52</cp:revision>
  <cp:lastPrinted>2014-07-18T00:05:08Z</cp:lastPrinted>
  <dcterms:created xsi:type="dcterms:W3CDTF">2016-08-22T15:30:08Z</dcterms:created>
  <dcterms:modified xsi:type="dcterms:W3CDTF">2016-12-09T14:27:39Z</dcterms:modified>
</cp:coreProperties>
</file>